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4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304" r:id="rId13"/>
    <p:sldId id="294" r:id="rId14"/>
    <p:sldId id="295" r:id="rId15"/>
    <p:sldId id="305" r:id="rId16"/>
    <p:sldId id="308" r:id="rId17"/>
    <p:sldId id="306" r:id="rId18"/>
    <p:sldId id="307" r:id="rId19"/>
    <p:sldId id="296" r:id="rId20"/>
    <p:sldId id="297" r:id="rId21"/>
    <p:sldId id="298" r:id="rId22"/>
    <p:sldId id="26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Continual Learning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81800" y="4953000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“Designing Machine Learning Systems” </a:t>
            </a:r>
          </a:p>
          <a:p>
            <a:r>
              <a:rPr lang="en-US" dirty="0" smtClean="0"/>
              <a:t>By Chip </a:t>
            </a:r>
            <a:r>
              <a:rPr lang="en-US" dirty="0" err="1" smtClean="0"/>
              <a:t>Huyen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Continual Learning </a:t>
            </a:r>
            <a:r>
              <a:rPr lang="en-IN" dirty="0" smtClean="0"/>
              <a:t>Challenges(2)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024553" cy="4648199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FF0000"/>
                </a:solidFill>
              </a:rPr>
              <a:t>If model needs labeled data to update, data will need to be labeled as </a:t>
            </a:r>
            <a:r>
              <a:rPr lang="en-US" dirty="0" smtClean="0">
                <a:solidFill>
                  <a:srgbClr val="FF0000"/>
                </a:solidFill>
              </a:rPr>
              <a:t>well!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 </a:t>
            </a:r>
            <a:r>
              <a:rPr lang="en-US" dirty="0"/>
              <a:t>many applications, the speed at which a model can be updated is bottlenecked by the speed at which data is labeled</a:t>
            </a:r>
          </a:p>
          <a:p>
            <a:endParaRPr lang="en-US" dirty="0"/>
          </a:p>
          <a:p>
            <a:r>
              <a:rPr lang="en-US" dirty="0"/>
              <a:t>The best </a:t>
            </a:r>
            <a:r>
              <a:rPr lang="en-US" dirty="0">
                <a:solidFill>
                  <a:srgbClr val="FF0000"/>
                </a:solidFill>
              </a:rPr>
              <a:t>candidates</a:t>
            </a:r>
            <a:r>
              <a:rPr lang="en-US" dirty="0"/>
              <a:t> for continual learning are tasks where can </a:t>
            </a:r>
            <a:r>
              <a:rPr lang="en-US" dirty="0">
                <a:solidFill>
                  <a:srgbClr val="FF0000"/>
                </a:solidFill>
              </a:rPr>
              <a:t>get natural labels with short feedback loops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dynamic pricing, estimating time of arrival, stock price prediction,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ads </a:t>
            </a:r>
            <a:r>
              <a:rPr lang="en-US" dirty="0"/>
              <a:t>click-through prediction, and recommender systems </a:t>
            </a:r>
          </a:p>
          <a:p>
            <a:endParaRPr lang="en-US" dirty="0"/>
          </a:p>
          <a:p>
            <a:r>
              <a:rPr lang="en-US" dirty="0"/>
              <a:t>If model’s speed iteration is bottlenecked by labeling speed,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possible to speed up the labeling process by leveraging programmatic labeling tools like Snorkel </a:t>
            </a:r>
            <a:r>
              <a:rPr lang="en-US" dirty="0" smtClean="0"/>
              <a:t>to </a:t>
            </a:r>
            <a:r>
              <a:rPr lang="en-US" dirty="0"/>
              <a:t>generate fast </a:t>
            </a:r>
            <a:r>
              <a:rPr lang="en-US" dirty="0" smtClean="0"/>
              <a:t>labels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possible to leverage crowdsourced labels to quickly annotate fresh data</a:t>
            </a:r>
          </a:p>
          <a:p>
            <a:endParaRPr lang="en-US" dirty="0"/>
          </a:p>
          <a:p>
            <a:r>
              <a:rPr lang="en-US" dirty="0"/>
              <a:t>Given that tooling around streaming is still nascent,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architecting an efficient streaming-first infrastructure </a:t>
            </a:r>
            <a:r>
              <a:rPr lang="en-US" dirty="0" smtClean="0"/>
              <a:t>for </a:t>
            </a:r>
            <a:r>
              <a:rPr lang="en-US" dirty="0"/>
              <a:t>accessing fresh data and extracting fast </a:t>
            </a:r>
            <a:r>
              <a:rPr lang="en-US" dirty="0" smtClean="0"/>
              <a:t>labels from </a:t>
            </a:r>
            <a:r>
              <a:rPr lang="en-US" dirty="0"/>
              <a:t>real-time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transports </a:t>
            </a:r>
            <a:r>
              <a:rPr lang="en-US" dirty="0"/>
              <a:t>can be engineering-intensive and costly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Fresh data access </a:t>
            </a:r>
            <a:r>
              <a:rPr lang="en-IN" dirty="0" smtClean="0"/>
              <a:t>challenge - Labelling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451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Continual Learning </a:t>
            </a:r>
            <a:r>
              <a:rPr lang="en-IN" dirty="0" smtClean="0"/>
              <a:t>Challenges(3)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ML systems make catastrophic failures in production,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from millions of minorities being unjustly denied loans,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drivers who trust autopilot too much being involved in fatal crashes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The biggest challenge is in making sure that this update is good enough to be </a:t>
            </a:r>
            <a:r>
              <a:rPr lang="en-US" dirty="0" smtClean="0">
                <a:solidFill>
                  <a:srgbClr val="FF0000"/>
                </a:solidFill>
              </a:rPr>
              <a:t>deployed!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The risks for catastrophic failures amplify with continual learning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More frequently models are updated, the more opportunities there are for updates to fail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Makes models more susceptible to coordinated manipulation and adversarial attack</a:t>
            </a:r>
          </a:p>
          <a:p>
            <a:endParaRPr lang="en-US" dirty="0"/>
          </a:p>
          <a:p>
            <a:r>
              <a:rPr lang="en-US" dirty="0"/>
              <a:t>To avoid similar or worse incidents, it’s </a:t>
            </a:r>
            <a:r>
              <a:rPr lang="en-US" dirty="0">
                <a:solidFill>
                  <a:srgbClr val="FF0000"/>
                </a:solidFill>
              </a:rPr>
              <a:t>crucial to thoroughly test each of model updates to ensure its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performance </a:t>
            </a:r>
            <a:r>
              <a:rPr lang="en-US" dirty="0">
                <a:solidFill>
                  <a:srgbClr val="FF0000"/>
                </a:solidFill>
              </a:rPr>
              <a:t>and safety before deploying the </a:t>
            </a:r>
            <a:r>
              <a:rPr lang="en-US" dirty="0" smtClean="0">
                <a:solidFill>
                  <a:srgbClr val="FF0000"/>
                </a:solidFill>
              </a:rPr>
              <a:t>updates to </a:t>
            </a:r>
            <a:r>
              <a:rPr lang="en-US" dirty="0">
                <a:solidFill>
                  <a:srgbClr val="FF0000"/>
                </a:solidFill>
              </a:rPr>
              <a:t>a wider audience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When designing the evaluation pipeline for continual learning, keep in mind that </a:t>
            </a:r>
            <a:r>
              <a:rPr lang="en-US" dirty="0">
                <a:solidFill>
                  <a:srgbClr val="FF0000"/>
                </a:solidFill>
              </a:rPr>
              <a:t>evaluation takes time</a:t>
            </a:r>
            <a:r>
              <a:rPr lang="en-US" dirty="0"/>
              <a:t>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can be </a:t>
            </a:r>
            <a:r>
              <a:rPr lang="en-US" dirty="0">
                <a:solidFill>
                  <a:srgbClr val="FF0000"/>
                </a:solidFill>
              </a:rPr>
              <a:t>another bottleneck for model update frequency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Evaluation challenge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97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Continual Learning </a:t>
            </a:r>
            <a:r>
              <a:rPr lang="en-IN" dirty="0" smtClean="0"/>
              <a:t>Challenges(4)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329353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Challenge as it only affects certain algorithms and certain training frequencies.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only </a:t>
            </a:r>
            <a:r>
              <a:rPr lang="en-US" dirty="0"/>
              <a:t>affects matrix-based and tree-based models that want to be updated very fast (e.g., hourly)</a:t>
            </a:r>
          </a:p>
          <a:p>
            <a:endParaRPr lang="en-US" dirty="0"/>
          </a:p>
          <a:p>
            <a:r>
              <a:rPr lang="en-US" dirty="0"/>
              <a:t>Consider two different models: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neural network and a matrix-based model, such as a collaborative filtering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collaborative filtering model uses a user-item matrix and a dimension reduction technique</a:t>
            </a:r>
          </a:p>
          <a:p>
            <a:endParaRPr lang="en-US" dirty="0"/>
          </a:p>
          <a:p>
            <a:r>
              <a:rPr lang="en-US" dirty="0"/>
              <a:t>A neural network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update model with a data batch of any size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</a:t>
            </a:r>
            <a:r>
              <a:rPr lang="en-US" dirty="0"/>
              <a:t>even perform the update step with just one data sample</a:t>
            </a:r>
          </a:p>
          <a:p>
            <a:endParaRPr lang="en-US" dirty="0"/>
          </a:p>
          <a:p>
            <a:r>
              <a:rPr lang="en-US" dirty="0"/>
              <a:t>Collaborative filtering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updating model, first need to use the entire dataset to build the user-item matrix before performing dimensionality reduction on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matrix is large, the dimensionality reduction step would be too slow and expensive to perform frequently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less suitable for learning with a partial dataset than the preceding neural network model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Algorithm challenge - “softer” challenge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2701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Stages of Continual Learning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How to overcome these challenges and make continual learning happen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/>
              <a:t>The move toward continual learning happens in four </a:t>
            </a:r>
            <a:r>
              <a:rPr lang="en-US" dirty="0" smtClean="0"/>
              <a:t>stages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Stage 1: Manual, stateless retraining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Stage 2: Automated retraining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Stage 3: Automated, stateful 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Stage 4: Continual learning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Stages of Continual </a:t>
            </a:r>
            <a:r>
              <a:rPr lang="en-US" dirty="0" smtClean="0"/>
              <a:t>Learning(2)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0872153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 the beginning, the ML team often focuses on developing ML models to solve as many business problems as possible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Because team is focusing on developing new models, updating existing models takes a backseat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 fixed </a:t>
            </a:r>
            <a:r>
              <a:rPr lang="en-US" dirty="0" smtClean="0"/>
              <a:t>frequency </a:t>
            </a:r>
            <a:r>
              <a:rPr lang="en-US" dirty="0"/>
              <a:t>to update the models</a:t>
            </a:r>
          </a:p>
          <a:p>
            <a:endParaRPr lang="en-US" dirty="0"/>
          </a:p>
          <a:p>
            <a:r>
              <a:rPr lang="en-US" dirty="0"/>
              <a:t>Update an existing model only when the following two conditions are met: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model’s performance has degraded to the point that it’s doing more harm than good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team has time to update it</a:t>
            </a:r>
          </a:p>
          <a:p>
            <a:endParaRPr lang="en-US" dirty="0"/>
          </a:p>
          <a:p>
            <a:r>
              <a:rPr lang="en-US" dirty="0"/>
              <a:t>The process of updating a model is manual and ad hoc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Someone, usually a data engineer, has to query the data warehouse for new data.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Someone else cleans this new data, extracts features from it, retrains that model from scratch on both the</a:t>
            </a:r>
          </a:p>
          <a:p>
            <a:pPr marL="457200" lvl="1" indent="0">
              <a:buNone/>
            </a:pPr>
            <a:r>
              <a:rPr lang="en-US" dirty="0"/>
              <a:t>old and new data, and then exports the updated model into a binary format.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Someone else takes that binary format and deploys the updated model.</a:t>
            </a:r>
          </a:p>
          <a:p>
            <a:endParaRPr lang="en-US" dirty="0"/>
          </a:p>
          <a:p>
            <a:r>
              <a:rPr lang="en-US" dirty="0"/>
              <a:t>A vast majority of companies outside the tech </a:t>
            </a:r>
            <a:r>
              <a:rPr lang="en-US" dirty="0" smtClean="0"/>
              <a:t>industry—</a:t>
            </a:r>
          </a:p>
          <a:p>
            <a:pPr lvl="1"/>
            <a:r>
              <a:rPr lang="en-US" dirty="0" smtClean="0"/>
              <a:t>e.g</a:t>
            </a:r>
            <a:r>
              <a:rPr lang="en-US" dirty="0"/>
              <a:t>., any company that adopted ML less than three years ago and doesn’t have an ML platform team—are in this stage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Stage 1: Manual, stateless retraining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595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Stages of Continual </a:t>
            </a:r>
            <a:r>
              <a:rPr lang="en-US" dirty="0" smtClean="0"/>
              <a:t>Learning(3)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/>
          </a:bodyPr>
          <a:lstStyle/>
          <a:p>
            <a:r>
              <a:rPr lang="en-US" dirty="0"/>
              <a:t>After a few years, team has managed to deploy models to solve most of the obvious problems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Priority is no longer to develop new models, but to maintain and improve existing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ad hoc, manual process of updating models mentioned from the previous stage has grown into a pain point too big to be ignored</a:t>
            </a:r>
          </a:p>
          <a:p>
            <a:endParaRPr lang="en-US" dirty="0"/>
          </a:p>
          <a:p>
            <a:r>
              <a:rPr lang="en-US" dirty="0"/>
              <a:t>Team decides to write a script to automatically execute all the retraining steps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run periodically using a batch process such as </a:t>
            </a:r>
            <a:r>
              <a:rPr lang="en-US" dirty="0" smtClean="0"/>
              <a:t>Spark</a:t>
            </a:r>
          </a:p>
          <a:p>
            <a:endParaRPr lang="en-US" dirty="0"/>
          </a:p>
          <a:p>
            <a:r>
              <a:rPr lang="en-US" dirty="0" smtClean="0"/>
              <a:t>Status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Most </a:t>
            </a:r>
            <a:r>
              <a:rPr lang="en-US" dirty="0"/>
              <a:t>companies with somewhat mature ML infrastructure are in this stage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Some </a:t>
            </a:r>
            <a:r>
              <a:rPr lang="en-US" dirty="0"/>
              <a:t>sophisticated companies run experiments to determine the optimal retraining frequency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most companies in this stage, the retraining frequency is set based on gut feeling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e.g., “once a day seems about right” or “let’s kick off the retraining process each night when we have idle compute"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Stage 2: Automated retraining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5909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Stages of Continual </a:t>
            </a:r>
            <a:r>
              <a:rPr lang="en-US" dirty="0" smtClean="0"/>
              <a:t>Learning(4)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0872153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If company has ML models in production,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likely </a:t>
            </a:r>
            <a:r>
              <a:rPr lang="en-US" dirty="0"/>
              <a:t>that company already has most of the infrastructure pieces needed for automated retraining</a:t>
            </a:r>
          </a:p>
          <a:p>
            <a:endParaRPr lang="en-US" dirty="0"/>
          </a:p>
          <a:p>
            <a:r>
              <a:rPr lang="en-US" dirty="0"/>
              <a:t>The feasibility of this stage revolves around the feasibility of writing a script to automate workflow and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configure infrastructure </a:t>
            </a:r>
            <a:r>
              <a:rPr lang="en-US" dirty="0"/>
              <a:t>to automatically:</a:t>
            </a:r>
          </a:p>
          <a:p>
            <a:pPr marL="457200" lvl="1" indent="0">
              <a:buNone/>
            </a:pPr>
            <a:r>
              <a:rPr lang="en-US" dirty="0"/>
              <a:t>1. Pull data.</a:t>
            </a:r>
          </a:p>
          <a:p>
            <a:pPr marL="457200" lvl="1" indent="0">
              <a:buNone/>
            </a:pPr>
            <a:r>
              <a:rPr lang="en-US" dirty="0"/>
              <a:t>2. </a:t>
            </a:r>
            <a:r>
              <a:rPr lang="en-US" dirty="0" err="1"/>
              <a:t>Downsample</a:t>
            </a:r>
            <a:r>
              <a:rPr lang="en-US" dirty="0"/>
              <a:t> or </a:t>
            </a:r>
            <a:r>
              <a:rPr lang="en-US" dirty="0" err="1"/>
              <a:t>upsample</a:t>
            </a:r>
            <a:r>
              <a:rPr lang="en-US" dirty="0"/>
              <a:t> this data if necessary.</a:t>
            </a:r>
          </a:p>
          <a:p>
            <a:pPr marL="457200" lvl="1" indent="0">
              <a:buNone/>
            </a:pPr>
            <a:r>
              <a:rPr lang="en-US" dirty="0"/>
              <a:t>3. Extract features.</a:t>
            </a:r>
          </a:p>
          <a:p>
            <a:pPr marL="457200" lvl="1" indent="0">
              <a:buNone/>
            </a:pPr>
            <a:r>
              <a:rPr lang="en-US" dirty="0"/>
              <a:t>4. Process and/or annotate labels to create training data.</a:t>
            </a:r>
          </a:p>
          <a:p>
            <a:pPr marL="457200" lvl="1" indent="0">
              <a:buNone/>
            </a:pPr>
            <a:r>
              <a:rPr lang="en-US" dirty="0"/>
              <a:t>5. Kick off the training process.</a:t>
            </a:r>
          </a:p>
          <a:p>
            <a:pPr marL="457200" lvl="1" indent="0">
              <a:buNone/>
            </a:pPr>
            <a:r>
              <a:rPr lang="en-US" dirty="0"/>
              <a:t>6. Evaluate the newly trained model.</a:t>
            </a:r>
          </a:p>
          <a:p>
            <a:pPr marL="457200" lvl="1" indent="0">
              <a:buNone/>
            </a:pPr>
            <a:r>
              <a:rPr lang="en-US" dirty="0"/>
              <a:t>7. Deploy it.</a:t>
            </a:r>
          </a:p>
          <a:p>
            <a:endParaRPr lang="en-US" dirty="0"/>
          </a:p>
          <a:p>
            <a:r>
              <a:rPr lang="en-US" dirty="0"/>
              <a:t>In general, the three major factors that will affect the feasibility of this script are: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scheduler,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model store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Stage 2: Automated retraining - Requirements for setup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926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Stages of Continual </a:t>
            </a:r>
            <a:r>
              <a:rPr lang="en-US" dirty="0" smtClean="0"/>
              <a:t>Learning(4)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Need to reconfigure automatic updating script so that, when the model update is kicked off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 first locates the previous checkpoint and loads it into memory before continuing training on this checkpoint</a:t>
            </a:r>
          </a:p>
          <a:p>
            <a:endParaRPr lang="en-US" dirty="0"/>
          </a:p>
          <a:p>
            <a:r>
              <a:rPr lang="en-US" dirty="0" smtClean="0"/>
              <a:t>Requirements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main thing needed at this stage is a way to track data and model lineage</a:t>
            </a:r>
          </a:p>
          <a:p>
            <a:endParaRPr lang="en-US" dirty="0"/>
          </a:p>
          <a:p>
            <a:r>
              <a:rPr lang="en-US" dirty="0"/>
              <a:t>Imagine you first upload model version 1.0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updated with new data to create model version 1.1, and so on to create model 1.2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Another model is uploaded and called model version 2.0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updated with new data to create model version </a:t>
            </a:r>
            <a:r>
              <a:rPr lang="en-US" dirty="0" smtClean="0"/>
              <a:t>2.1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After </a:t>
            </a:r>
            <a:r>
              <a:rPr lang="en-US" dirty="0"/>
              <a:t>a while, you might have model version 3.32, model version 2.11, model version </a:t>
            </a:r>
            <a:r>
              <a:rPr lang="en-US" dirty="0" smtClean="0"/>
              <a:t>1.64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/>
              <a:t>Might </a:t>
            </a:r>
            <a:r>
              <a:rPr lang="en-US" dirty="0"/>
              <a:t>want to know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 these models evolve over time,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model was used as its base model,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data was used to update it so that you can reproduce and debug it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Need model store that  has this model lineage capacity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Stage 3: Automated, stateful training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472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Stages of Continual </a:t>
            </a:r>
            <a:r>
              <a:rPr lang="en-US" dirty="0" smtClean="0"/>
              <a:t>Learning(5)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At stage 3, models are still updated based on a fixed schedule set out by developers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Finding the optimal schedule isn’t straightforward and can be situation-dependent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might want models to be automatically updated whenever data distributions shift and the model’s performance plummets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move from stage 3 to stage 4 is steep!</a:t>
            </a:r>
          </a:p>
          <a:p>
            <a:endParaRPr lang="en-US" dirty="0"/>
          </a:p>
          <a:p>
            <a:r>
              <a:rPr lang="en-US" dirty="0"/>
              <a:t>Requirements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First need a mechanism to trigger model updates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Time-based - every five minutes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Performance-based - whenever model performance plummets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Volume-based - whenever the total amount of labeled data increases by 5%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Drift-based - whenever a major data distribution shift is detected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this trigger mechanism to work, need a solid monitoring solution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Hard part is not to detect the changes, but to determine which of these changes matter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If monitoring solution gives a lot of false alerts, model will end up being updated much more frequently than it needs to be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a solid pipeline to continually evaluate model updates.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Writing a function to update models isn’t much different from stage 3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Hard part is to ensure that the updated model is working properly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Stage 4: Continual learning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027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Often to Update Your </a:t>
            </a:r>
            <a:r>
              <a:rPr lang="en-US" dirty="0" smtClean="0"/>
              <a:t>Models?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Depends on how much gain </a:t>
            </a:r>
            <a:r>
              <a:rPr lang="en-US" dirty="0" smtClean="0"/>
              <a:t>model </a:t>
            </a:r>
            <a:r>
              <a:rPr lang="en-US" dirty="0"/>
              <a:t>will get from being updated with fresh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more gain </a:t>
            </a:r>
            <a:r>
              <a:rPr lang="en-US" dirty="0" smtClean="0">
                <a:solidFill>
                  <a:srgbClr val="FF0000"/>
                </a:solidFill>
              </a:rPr>
              <a:t>model </a:t>
            </a:r>
            <a:r>
              <a:rPr lang="en-US" dirty="0">
                <a:solidFill>
                  <a:srgbClr val="FF0000"/>
                </a:solidFill>
              </a:rPr>
              <a:t>can get from fresher data, the more frequently it should be retrained</a:t>
            </a:r>
          </a:p>
          <a:p>
            <a:endParaRPr lang="en-US" dirty="0" smtClean="0"/>
          </a:p>
          <a:p>
            <a:r>
              <a:rPr lang="en-US" dirty="0" smtClean="0"/>
              <a:t>The question on </a:t>
            </a:r>
            <a:r>
              <a:rPr lang="en-US" dirty="0" smtClean="0">
                <a:solidFill>
                  <a:srgbClr val="FF0000"/>
                </a:solidFill>
              </a:rPr>
              <a:t>how often to update your model is a difficult one to answer</a:t>
            </a:r>
            <a:r>
              <a:rPr lang="en-US" dirty="0" smtClean="0"/>
              <a:t>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 the </a:t>
            </a:r>
            <a:r>
              <a:rPr lang="en-US" dirty="0" smtClean="0">
                <a:solidFill>
                  <a:srgbClr val="FF0000"/>
                </a:solidFill>
              </a:rPr>
              <a:t>beginning</a:t>
            </a:r>
            <a:r>
              <a:rPr lang="en-US" dirty="0" smtClean="0"/>
              <a:t>, when </a:t>
            </a:r>
            <a:r>
              <a:rPr lang="en-US" dirty="0" smtClean="0">
                <a:solidFill>
                  <a:srgbClr val="FF0000"/>
                </a:solidFill>
              </a:rPr>
              <a:t>infrastructure is nascent </a:t>
            </a:r>
            <a:r>
              <a:rPr lang="en-US" dirty="0" smtClean="0"/>
              <a:t>and the </a:t>
            </a:r>
            <a:r>
              <a:rPr lang="en-US" dirty="0" smtClean="0">
                <a:solidFill>
                  <a:srgbClr val="FF0000"/>
                </a:solidFill>
              </a:rPr>
              <a:t>process</a:t>
            </a:r>
            <a:r>
              <a:rPr lang="en-US" dirty="0" smtClean="0"/>
              <a:t> of updating a model is </a:t>
            </a:r>
            <a:r>
              <a:rPr lang="en-US" dirty="0" smtClean="0">
                <a:solidFill>
                  <a:srgbClr val="FF0000"/>
                </a:solidFill>
              </a:rPr>
              <a:t>manual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0000"/>
                </a:solidFill>
              </a:rPr>
              <a:t>slow</a:t>
            </a:r>
            <a:r>
              <a:rPr lang="en-US" dirty="0" smtClean="0"/>
              <a:t>, the answer is: </a:t>
            </a:r>
            <a:r>
              <a:rPr lang="en-US" dirty="0" smtClean="0">
                <a:solidFill>
                  <a:srgbClr val="FF0000"/>
                </a:solidFill>
              </a:rPr>
              <a:t>as often as you can</a:t>
            </a:r>
            <a:r>
              <a:rPr lang="en-US" dirty="0" smtClean="0"/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As </a:t>
            </a:r>
            <a:r>
              <a:rPr lang="en-US" dirty="0" smtClean="0">
                <a:solidFill>
                  <a:srgbClr val="FF0000"/>
                </a:solidFill>
              </a:rPr>
              <a:t>infrastructure matures </a:t>
            </a:r>
            <a:r>
              <a:rPr lang="en-US" dirty="0" smtClean="0"/>
              <a:t>and the </a:t>
            </a:r>
            <a:r>
              <a:rPr lang="en-US" dirty="0" smtClean="0">
                <a:solidFill>
                  <a:srgbClr val="FF0000"/>
                </a:solidFill>
              </a:rPr>
              <a:t>process</a:t>
            </a:r>
            <a:r>
              <a:rPr lang="en-US" dirty="0" smtClean="0"/>
              <a:t> of updating a model is partially </a:t>
            </a:r>
            <a:r>
              <a:rPr lang="en-US" dirty="0" smtClean="0">
                <a:solidFill>
                  <a:srgbClr val="FF0000"/>
                </a:solidFill>
              </a:rPr>
              <a:t>automated</a:t>
            </a:r>
            <a:r>
              <a:rPr lang="en-US" dirty="0" smtClean="0"/>
              <a:t> and can be done in a matter of </a:t>
            </a:r>
            <a:r>
              <a:rPr lang="en-US" dirty="0" smtClean="0">
                <a:solidFill>
                  <a:srgbClr val="FF0000"/>
                </a:solidFill>
              </a:rPr>
              <a:t>hours, if not minutes</a:t>
            </a:r>
            <a:r>
              <a:rPr lang="en-US" dirty="0" smtClean="0"/>
              <a:t>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the answer to this question is contingent on the answer to the following question: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“How much performance gain would I get from fresher data?”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Points to be considered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Value of data freshness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 iteration versus data iteration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21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Continual Learning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How do adapt models to data distribution shifts?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answer is by continually updating our ML models</a:t>
            </a:r>
          </a:p>
          <a:p>
            <a:endParaRPr lang="en-US" dirty="0"/>
          </a:p>
          <a:p>
            <a:r>
              <a:rPr lang="en-US" dirty="0"/>
              <a:t>Continual learning is largely an infrastructural problem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Setting up infrastructure allows to update models as frequently as </a:t>
            </a:r>
            <a:r>
              <a:rPr lang="en-US" dirty="0" smtClean="0"/>
              <a:t>required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goal of continual learning is to safely and efficiently automate the update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to design an ML system that is maintainable and adaptable to changing environments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Value </a:t>
            </a:r>
            <a:r>
              <a:rPr lang="en-US" dirty="0"/>
              <a:t>of data freshness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question of how often to update a model becomes a lot easier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if knows how much the model performance will improve with updating</a:t>
            </a:r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switch from retraining model every month to every week, how much performance gain can we get?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What if we switch to daily retraining? </a:t>
            </a:r>
          </a:p>
          <a:p>
            <a:endParaRPr lang="en-US" dirty="0"/>
          </a:p>
          <a:p>
            <a:r>
              <a:rPr lang="en-US" dirty="0"/>
              <a:t>People keep saying that data distributions shift, so fresher data is better,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but </a:t>
            </a:r>
            <a:r>
              <a:rPr lang="en-US" dirty="0"/>
              <a:t>how much better is fresher data?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One way to figure out the gain is </a:t>
            </a:r>
            <a:r>
              <a:rPr lang="en-US" dirty="0">
                <a:solidFill>
                  <a:srgbClr val="FF0000"/>
                </a:solidFill>
              </a:rPr>
              <a:t>by training model on the data from different time windows in the past and </a:t>
            </a:r>
            <a:endParaRPr lang="en-US" dirty="0" smtClean="0">
              <a:solidFill>
                <a:srgbClr val="FF0000"/>
              </a:solidFill>
            </a:endParaRPr>
          </a:p>
          <a:p>
            <a:pPr marL="914400" lvl="2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evaluating </a:t>
            </a:r>
            <a:r>
              <a:rPr lang="en-US" dirty="0">
                <a:solidFill>
                  <a:srgbClr val="FF0000"/>
                </a:solidFill>
              </a:rPr>
              <a:t>it on the data from today </a:t>
            </a:r>
            <a:r>
              <a:rPr lang="en-US" dirty="0" smtClean="0">
                <a:solidFill>
                  <a:srgbClr val="FF0000"/>
                </a:solidFill>
              </a:rPr>
              <a:t>to </a:t>
            </a:r>
            <a:r>
              <a:rPr lang="en-US" dirty="0">
                <a:solidFill>
                  <a:srgbClr val="FF0000"/>
                </a:solidFill>
              </a:rPr>
              <a:t>see how the performance changes.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741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Model </a:t>
            </a:r>
            <a:r>
              <a:rPr lang="en-US" dirty="0"/>
              <a:t>iteration versus data iteration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Not all model updates are the same - can be model iteration or data iteration!</a:t>
            </a:r>
          </a:p>
          <a:p>
            <a:endParaRPr lang="en-US" dirty="0"/>
          </a:p>
          <a:p>
            <a:r>
              <a:rPr lang="en-US" dirty="0"/>
              <a:t>Might wonder not only how often to update model, but also what kind of model updates to perform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theory, can do both types of updates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practice, should do both from time to time</a:t>
            </a:r>
          </a:p>
          <a:p>
            <a:endParaRPr lang="en-US" dirty="0"/>
          </a:p>
          <a:p>
            <a:r>
              <a:rPr lang="en-US" dirty="0"/>
              <a:t>The more resources spend in one approach, the fewer resources can be spent in another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iterating on data doesn’t give much performance gain, then should spend resources on finding a better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finding a better model architecture requires 100X compute for training and gives 1% performance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whereas updating the same model on data from the last three hours requires only 1X compute and also gives 1% performance </a:t>
            </a:r>
            <a:r>
              <a:rPr lang="en-US" dirty="0" smtClean="0"/>
              <a:t>gain, will be </a:t>
            </a:r>
            <a:r>
              <a:rPr lang="en-US" dirty="0"/>
              <a:t>better off iterating on data</a:t>
            </a:r>
          </a:p>
          <a:p>
            <a:endParaRPr lang="en-US" dirty="0"/>
          </a:p>
          <a:p>
            <a:r>
              <a:rPr lang="en-US" dirty="0"/>
              <a:t>Currently no book can give the answer on which approach will work better for specific model on specific task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have to do experiments to find out.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957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continual learning?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Many </a:t>
            </a:r>
            <a:r>
              <a:rPr lang="en-US" dirty="0"/>
              <a:t>people think of the training paradigm where a model updates itself with every incoming sample in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people </a:t>
            </a:r>
            <a:r>
              <a:rPr lang="en-US" dirty="0"/>
              <a:t>imagine updating models very frequently, such as every 5 or 10 minutes</a:t>
            </a:r>
          </a:p>
          <a:p>
            <a:endParaRPr lang="en-US" dirty="0" smtClean="0"/>
          </a:p>
          <a:p>
            <a:r>
              <a:rPr lang="en-US" dirty="0" smtClean="0"/>
              <a:t>Very </a:t>
            </a:r>
            <a:r>
              <a:rPr lang="en-US" dirty="0"/>
              <a:t>few companies actually do </a:t>
            </a:r>
            <a:r>
              <a:rPr lang="en-US" dirty="0" smtClean="0"/>
              <a:t>that!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makes model </a:t>
            </a:r>
            <a:r>
              <a:rPr lang="en-US" dirty="0"/>
              <a:t>susceptible to catastrophic forgetting - the tendency of a neural network to </a:t>
            </a:r>
            <a:r>
              <a:rPr lang="en-US" dirty="0" smtClean="0"/>
              <a:t>completely and </a:t>
            </a:r>
            <a:r>
              <a:rPr lang="en-US" dirty="0"/>
              <a:t>abruptly forget </a:t>
            </a:r>
          </a:p>
          <a:p>
            <a:pPr marL="457200" lvl="1" indent="0">
              <a:buNone/>
            </a:pPr>
            <a:r>
              <a:rPr lang="en-US" dirty="0" smtClean="0"/>
              <a:t>previously </a:t>
            </a:r>
            <a:r>
              <a:rPr lang="en-US" dirty="0"/>
              <a:t>learned information upon learning </a:t>
            </a:r>
            <a:r>
              <a:rPr lang="en-US" dirty="0" smtClean="0"/>
              <a:t>new information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 training more </a:t>
            </a:r>
            <a:r>
              <a:rPr lang="en-US" dirty="0" smtClean="0"/>
              <a:t>expensive - most </a:t>
            </a:r>
            <a:r>
              <a:rPr lang="en-US" dirty="0"/>
              <a:t>hardware backends </a:t>
            </a:r>
            <a:r>
              <a:rPr lang="en-US" dirty="0" smtClean="0"/>
              <a:t>today were </a:t>
            </a:r>
            <a:r>
              <a:rPr lang="en-US" dirty="0"/>
              <a:t>designed for batch processing, so processing only </a:t>
            </a:r>
          </a:p>
          <a:p>
            <a:pPr marL="457200" lvl="1" indent="0">
              <a:buNone/>
            </a:pPr>
            <a:r>
              <a:rPr lang="en-US" dirty="0" smtClean="0"/>
              <a:t>one </a:t>
            </a:r>
            <a:r>
              <a:rPr lang="en-US" dirty="0"/>
              <a:t>sample at a </a:t>
            </a:r>
            <a:r>
              <a:rPr lang="en-US" dirty="0" smtClean="0"/>
              <a:t>time causes </a:t>
            </a:r>
            <a:r>
              <a:rPr lang="en-US" dirty="0"/>
              <a:t>a huge waste of compute power and is unable to exploit data </a:t>
            </a:r>
            <a:r>
              <a:rPr lang="en-US" dirty="0" smtClean="0"/>
              <a:t>parallelism</a:t>
            </a:r>
          </a:p>
          <a:p>
            <a:endParaRPr lang="en-US" dirty="0"/>
          </a:p>
          <a:p>
            <a:r>
              <a:rPr lang="en-US" dirty="0" smtClean="0"/>
              <a:t>Most </a:t>
            </a:r>
            <a:r>
              <a:rPr lang="en-US" dirty="0"/>
              <a:t>companies don’t need to update their models that frequently because of two reasons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First, they don’t have enough traffic (i.e., enough new data) for that retraining schedule to make sense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Second, their models don’t decay that </a:t>
            </a:r>
            <a:r>
              <a:rPr lang="en-US" dirty="0" smtClean="0"/>
              <a:t>fast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If changing </a:t>
            </a:r>
            <a:r>
              <a:rPr lang="en-US" dirty="0" smtClean="0"/>
              <a:t>retraining </a:t>
            </a:r>
            <a:r>
              <a:rPr lang="en-US" dirty="0"/>
              <a:t>schedule from a week to a day </a:t>
            </a:r>
            <a:r>
              <a:rPr lang="en-US" dirty="0" smtClean="0"/>
              <a:t>gives no </a:t>
            </a:r>
            <a:r>
              <a:rPr lang="en-US" dirty="0"/>
              <a:t>return and causes more overhead, there’s no need to do it.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simplification of how continual learning work in production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919153" cy="51053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updated model shouldn’t be deployed until it’s been evaluated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means that shouldn’t make changes to the existing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model </a:t>
            </a:r>
            <a:r>
              <a:rPr lang="en-US" dirty="0"/>
              <a:t>directly</a:t>
            </a:r>
          </a:p>
          <a:p>
            <a:endParaRPr lang="en-US" dirty="0"/>
          </a:p>
          <a:p>
            <a:r>
              <a:rPr lang="en-US" dirty="0"/>
              <a:t>Instead,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should </a:t>
            </a:r>
            <a:r>
              <a:rPr lang="en-US" dirty="0"/>
              <a:t>create a replica of the existing model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update </a:t>
            </a:r>
            <a:r>
              <a:rPr lang="en-US" dirty="0"/>
              <a:t>this replica on new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only replace the existing model with the updated replica if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updated replica proves to be better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The existing model </a:t>
            </a:r>
            <a:r>
              <a:rPr lang="en-US" dirty="0" smtClean="0">
                <a:solidFill>
                  <a:srgbClr val="FF0000"/>
                </a:solidFill>
              </a:rPr>
              <a:t>- champion </a:t>
            </a:r>
            <a:r>
              <a:rPr lang="en-US" dirty="0">
                <a:solidFill>
                  <a:srgbClr val="FF0000"/>
                </a:solidFill>
              </a:rPr>
              <a:t>model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The updated replica - the </a:t>
            </a:r>
            <a:r>
              <a:rPr lang="en-US" dirty="0">
                <a:solidFill>
                  <a:srgbClr val="FF0000"/>
                </a:solidFill>
              </a:rPr>
              <a:t>challenger</a:t>
            </a:r>
          </a:p>
          <a:p>
            <a:endParaRPr lang="en-US" dirty="0"/>
          </a:p>
          <a:p>
            <a:r>
              <a:rPr lang="en-US" dirty="0"/>
              <a:t>An oversimplification of the process for the sake of understanding!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 </a:t>
            </a:r>
            <a:r>
              <a:rPr lang="en-US" dirty="0"/>
              <a:t>reality, a company might have multiple challengers at the same time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Champion-Challenger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1981200"/>
            <a:ext cx="5305425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Retraining Versus Stateful Training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681153" cy="5105399"/>
          </a:xfrm>
        </p:spPr>
        <p:txBody>
          <a:bodyPr>
            <a:normAutofit fontScale="92500"/>
          </a:bodyPr>
          <a:lstStyle/>
          <a:p>
            <a:r>
              <a:rPr lang="en-US" dirty="0"/>
              <a:t>Continual learning isn’t about the retraining frequency</a:t>
            </a:r>
            <a:r>
              <a:rPr lang="en-US" dirty="0" smtClean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but </a:t>
            </a:r>
            <a:r>
              <a:rPr lang="en-US" dirty="0"/>
              <a:t>the manner in which the model is retrained</a:t>
            </a:r>
          </a:p>
          <a:p>
            <a:endParaRPr lang="en-US" dirty="0"/>
          </a:p>
          <a:p>
            <a:r>
              <a:rPr lang="en-US" dirty="0"/>
              <a:t>Most companies do </a:t>
            </a:r>
            <a:r>
              <a:rPr lang="en-US" dirty="0">
                <a:solidFill>
                  <a:srgbClr val="FF0000"/>
                </a:solidFill>
              </a:rPr>
              <a:t>stateless retraining — the model is trained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from </a:t>
            </a:r>
            <a:r>
              <a:rPr lang="en-US" dirty="0">
                <a:solidFill>
                  <a:srgbClr val="FF0000"/>
                </a:solidFill>
              </a:rPr>
              <a:t>scratch each time</a:t>
            </a:r>
          </a:p>
          <a:p>
            <a:r>
              <a:rPr lang="en-US" dirty="0"/>
              <a:t>Some </a:t>
            </a:r>
            <a:r>
              <a:rPr lang="en-US" dirty="0">
                <a:solidFill>
                  <a:srgbClr val="FF0000"/>
                </a:solidFill>
              </a:rPr>
              <a:t>follows stateful training — the model continues training </a:t>
            </a:r>
            <a:r>
              <a:rPr lang="en-US" dirty="0" smtClean="0">
                <a:solidFill>
                  <a:srgbClr val="FF0000"/>
                </a:solidFill>
              </a:rPr>
              <a:t>on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new </a:t>
            </a:r>
            <a:r>
              <a:rPr lang="en-US" dirty="0">
                <a:solidFill>
                  <a:srgbClr val="FF0000"/>
                </a:solidFill>
              </a:rPr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known as fine-tuning or incremental learning</a:t>
            </a:r>
          </a:p>
          <a:p>
            <a:endParaRPr lang="en-US" dirty="0"/>
          </a:p>
          <a:p>
            <a:r>
              <a:rPr lang="en-US" dirty="0"/>
              <a:t>Stateful training allows to update model with less data</a:t>
            </a:r>
          </a:p>
          <a:p>
            <a:r>
              <a:rPr lang="en-US" dirty="0"/>
              <a:t>Training a model from scratch tends to require a lot more data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One beautiful property that is often overlooked is that with stateful training,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 might be possible to avoid storing data altogether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562225"/>
            <a:ext cx="5210175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 Retraining Versus Stateful </a:t>
            </a:r>
            <a:r>
              <a:rPr lang="en-US" dirty="0" smtClean="0"/>
              <a:t>Training(2)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companies that have most successfully used stateful training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occasionally train their model from scratch on a large amount of data to calibrate it</a:t>
            </a:r>
          </a:p>
          <a:p>
            <a:endParaRPr lang="en-US" dirty="0"/>
          </a:p>
          <a:p>
            <a:r>
              <a:rPr lang="en-US" dirty="0"/>
              <a:t>Once infrastructure is set up to allow both stateless retraining and stateful training,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training frequency is just a knob to twist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update models once an hour, once a day, or whenever a distribution shift is detected</a:t>
            </a:r>
          </a:p>
          <a:p>
            <a:endParaRPr lang="en-US" dirty="0"/>
          </a:p>
          <a:p>
            <a:r>
              <a:rPr lang="en-US" dirty="0"/>
              <a:t>Continual learning is about </a:t>
            </a:r>
            <a:r>
              <a:rPr lang="en-US" dirty="0">
                <a:solidFill>
                  <a:srgbClr val="FF0000"/>
                </a:solidFill>
              </a:rPr>
              <a:t>setting up infrastructure </a:t>
            </a:r>
            <a:r>
              <a:rPr lang="en-US" dirty="0"/>
              <a:t>in a way that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allows </a:t>
            </a:r>
            <a:r>
              <a:rPr lang="en-US" dirty="0">
                <a:solidFill>
                  <a:srgbClr val="FF0000"/>
                </a:solidFill>
              </a:rPr>
              <a:t>a data scientist or ML engineer</a:t>
            </a:r>
            <a:r>
              <a:rPr lang="en-US" dirty="0"/>
              <a:t>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to </a:t>
            </a:r>
            <a:r>
              <a:rPr lang="en-US" dirty="0">
                <a:solidFill>
                  <a:srgbClr val="FF0000"/>
                </a:solidFill>
              </a:rPr>
              <a:t>update models whenever it is needed,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whether </a:t>
            </a:r>
            <a:r>
              <a:rPr lang="en-US" dirty="0">
                <a:solidFill>
                  <a:srgbClr val="FF0000"/>
                </a:solidFill>
              </a:rPr>
              <a:t>from scratch or fine-tuning</a:t>
            </a:r>
            <a:r>
              <a:rPr lang="en-US" dirty="0"/>
              <a:t>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to </a:t>
            </a:r>
            <a:r>
              <a:rPr lang="en-US" dirty="0">
                <a:solidFill>
                  <a:srgbClr val="FF0000"/>
                </a:solidFill>
              </a:rPr>
              <a:t>deploy</a:t>
            </a:r>
            <a:r>
              <a:rPr lang="en-US" dirty="0"/>
              <a:t> this update </a:t>
            </a:r>
            <a:r>
              <a:rPr lang="en-US" dirty="0">
                <a:solidFill>
                  <a:srgbClr val="FF0000"/>
                </a:solidFill>
              </a:rPr>
              <a:t>quickly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iteration vs Data iteration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329353" cy="4648199"/>
          </a:xfrm>
        </p:spPr>
        <p:txBody>
          <a:bodyPr>
            <a:normAutofit/>
          </a:bodyPr>
          <a:lstStyle/>
          <a:p>
            <a:r>
              <a:rPr lang="en-US" dirty="0"/>
              <a:t>Stateful training sounds cool, but </a:t>
            </a:r>
            <a:r>
              <a:rPr lang="en-US" dirty="0">
                <a:solidFill>
                  <a:srgbClr val="FF0000"/>
                </a:solidFill>
              </a:rPr>
              <a:t>how does this work if needs to add a new feature or another layer to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model</a:t>
            </a:r>
            <a:r>
              <a:rPr lang="en-US" dirty="0"/>
              <a:t>?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Must </a:t>
            </a:r>
            <a:r>
              <a:rPr lang="en-US" dirty="0"/>
              <a:t>differentiate </a:t>
            </a:r>
            <a:r>
              <a:rPr lang="en-US" dirty="0">
                <a:solidFill>
                  <a:srgbClr val="FF0000"/>
                </a:solidFill>
              </a:rPr>
              <a:t>two types of model updates</a:t>
            </a:r>
            <a:r>
              <a:rPr lang="en-US" dirty="0"/>
              <a:t>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 </a:t>
            </a:r>
            <a:r>
              <a:rPr lang="en-US" dirty="0" smtClean="0">
                <a:solidFill>
                  <a:srgbClr val="FF0000"/>
                </a:solidFill>
              </a:rPr>
              <a:t>iteration </a:t>
            </a:r>
            <a:r>
              <a:rPr lang="en-US" dirty="0" smtClean="0"/>
              <a:t>- </a:t>
            </a:r>
            <a:r>
              <a:rPr lang="en-US" dirty="0" smtClean="0">
                <a:solidFill>
                  <a:srgbClr val="FF0000"/>
                </a:solidFill>
              </a:rPr>
              <a:t>A </a:t>
            </a:r>
            <a:r>
              <a:rPr lang="en-US" dirty="0">
                <a:solidFill>
                  <a:srgbClr val="FF0000"/>
                </a:solidFill>
              </a:rPr>
              <a:t>new feature is added to an existing model </a:t>
            </a:r>
            <a:r>
              <a:rPr lang="en-US" dirty="0" smtClean="0">
                <a:solidFill>
                  <a:srgbClr val="FF0000"/>
                </a:solidFill>
              </a:rPr>
              <a:t>or </a:t>
            </a:r>
            <a:r>
              <a:rPr lang="en-US" dirty="0">
                <a:solidFill>
                  <a:srgbClr val="FF0000"/>
                </a:solidFill>
              </a:rPr>
              <a:t>the model architecture is </a:t>
            </a:r>
            <a:r>
              <a:rPr lang="en-US" dirty="0" smtClean="0">
                <a:solidFill>
                  <a:srgbClr val="FF0000"/>
                </a:solidFill>
              </a:rPr>
              <a:t>changed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Data iteration </a:t>
            </a:r>
            <a:r>
              <a:rPr lang="en-US" dirty="0" smtClean="0"/>
              <a:t>- Model </a:t>
            </a:r>
            <a:r>
              <a:rPr lang="en-US" dirty="0"/>
              <a:t>architecture and features remain the same, but </a:t>
            </a:r>
            <a:r>
              <a:rPr lang="en-US" dirty="0" smtClean="0">
                <a:solidFill>
                  <a:srgbClr val="FF0000"/>
                </a:solidFill>
              </a:rPr>
              <a:t>refresh </a:t>
            </a:r>
            <a:r>
              <a:rPr lang="en-US" dirty="0">
                <a:solidFill>
                  <a:srgbClr val="FF0000"/>
                </a:solidFill>
              </a:rPr>
              <a:t>this model with new data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As of today, stateful training is mostly applied for data </a:t>
            </a:r>
            <a:r>
              <a:rPr lang="en-US" dirty="0" smtClean="0"/>
              <a:t>iteration</a:t>
            </a:r>
            <a:r>
              <a:rPr lang="en-US" dirty="0"/>
              <a:t>!</a:t>
            </a:r>
          </a:p>
          <a:p>
            <a:endParaRPr lang="en-US" dirty="0"/>
          </a:p>
          <a:p>
            <a:r>
              <a:rPr lang="en-US" dirty="0"/>
              <a:t>Changing model architecture or adding a new feature still requires training the resulting model from scratch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research shows that it might be possible to bypass training from scratch for model iteration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using techniques such as knowledge transfer (Google, 2015) and model surgery (</a:t>
            </a:r>
            <a:r>
              <a:rPr lang="en-US" dirty="0" err="1"/>
              <a:t>OpenAI</a:t>
            </a:r>
            <a:r>
              <a:rPr lang="en-US" dirty="0"/>
              <a:t>, 2019)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Continual Learning?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3400" y="1600201"/>
            <a:ext cx="10591800" cy="4648199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first use case of continual learning is to combat data distribution shifts,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especially </a:t>
            </a:r>
            <a:r>
              <a:rPr lang="en-US" dirty="0"/>
              <a:t>when the shifts happen suddenly</a:t>
            </a:r>
          </a:p>
          <a:p>
            <a:r>
              <a:rPr lang="en-US" dirty="0"/>
              <a:t>Another use case of continual learning is to adapt to rare </a:t>
            </a:r>
            <a:r>
              <a:rPr lang="en-US" dirty="0" smtClean="0"/>
              <a:t>events</a:t>
            </a:r>
            <a:endParaRPr lang="en-US" dirty="0"/>
          </a:p>
          <a:p>
            <a:r>
              <a:rPr lang="en-US" dirty="0" smtClean="0"/>
              <a:t>Can </a:t>
            </a:r>
            <a:r>
              <a:rPr lang="en-US" dirty="0"/>
              <a:t>help overcome is the continuous cold start problem</a:t>
            </a:r>
          </a:p>
          <a:p>
            <a:endParaRPr lang="en-US" dirty="0"/>
          </a:p>
          <a:p>
            <a:r>
              <a:rPr lang="en-US" dirty="0"/>
              <a:t>“Why continual learning?” should be rephrased as “why not continual learning?”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Continual learning is a </a:t>
            </a:r>
            <a:r>
              <a:rPr lang="en-US" dirty="0">
                <a:solidFill>
                  <a:srgbClr val="FF0000"/>
                </a:solidFill>
              </a:rPr>
              <a:t>superset of batch </a:t>
            </a:r>
            <a:r>
              <a:rPr lang="en-US" dirty="0" smtClean="0">
                <a:solidFill>
                  <a:srgbClr val="FF0000"/>
                </a:solidFill>
              </a:rPr>
              <a:t>learning </a:t>
            </a:r>
            <a:r>
              <a:rPr lang="en-US" dirty="0" smtClean="0"/>
              <a:t>- allows </a:t>
            </a:r>
            <a:r>
              <a:rPr lang="en-US" dirty="0"/>
              <a:t>to do everything </a:t>
            </a:r>
            <a:r>
              <a:rPr lang="en-US" dirty="0" smtClean="0"/>
              <a:t>traditional </a:t>
            </a:r>
            <a:r>
              <a:rPr lang="en-US" dirty="0"/>
              <a:t>batch learning can do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continual learning </a:t>
            </a:r>
            <a:r>
              <a:rPr lang="en-US" dirty="0">
                <a:solidFill>
                  <a:srgbClr val="FF0000"/>
                </a:solidFill>
              </a:rPr>
              <a:t>takes the same effort to set up and costs the same to do as batch learning</a:t>
            </a:r>
            <a:r>
              <a:rPr lang="en-US" dirty="0"/>
              <a:t>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there’s no reason not to do continual learning!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MLOps tooling for continual learning is maturing</a:t>
            </a:r>
            <a:r>
              <a:rPr lang="en-US" dirty="0"/>
              <a:t>, which means, one day not too far in the future,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 might be as easy to set up continual learning as batch learning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Why would you need the ability to update your models as fast as you want?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515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Continual Learning Challenges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058399" cy="46481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If want to update model every hour, need new data every hour!</a:t>
            </a:r>
          </a:p>
          <a:p>
            <a:endParaRPr lang="en-US" dirty="0"/>
          </a:p>
          <a:p>
            <a:r>
              <a:rPr lang="en-US" dirty="0"/>
              <a:t>Data 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Currently, many companies pull new training data from their data warehouses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The speed at which data can be pulled from data warehouses depends on the speed at which this data is deposited into data warehouses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speed can be slow, especially if data comes from multiple 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alternative is to allow pull data before it’s deposited into data warehouses,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e.g., </a:t>
            </a:r>
            <a:r>
              <a:rPr lang="en-US" dirty="0">
                <a:solidFill>
                  <a:srgbClr val="FF0000"/>
                </a:solidFill>
              </a:rPr>
              <a:t>directly from real-time transports </a:t>
            </a:r>
            <a:r>
              <a:rPr lang="en-US" dirty="0"/>
              <a:t>such as Kafka and Kinesis that transport data from applications to data warehouses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Fresh data access </a:t>
            </a:r>
            <a:r>
              <a:rPr lang="en-IN" dirty="0" smtClean="0"/>
              <a:t>challenge - </a:t>
            </a:r>
            <a:r>
              <a:rPr lang="en-US" dirty="0"/>
              <a:t>Data Sources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325" y="4312639"/>
            <a:ext cx="540067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40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3311</TotalTime>
  <Words>2754</Words>
  <Application>Microsoft Office PowerPoint</Application>
  <PresentationFormat>Widescreen</PresentationFormat>
  <Paragraphs>301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Continual Learning</vt:lpstr>
      <vt:lpstr>Continual Learning</vt:lpstr>
      <vt:lpstr>What is continual learning?</vt:lpstr>
      <vt:lpstr>A simplification of how continual learning work in production</vt:lpstr>
      <vt:lpstr>Stateless Retraining Versus Stateful Training</vt:lpstr>
      <vt:lpstr>Stateless Retraining Versus Stateful Training(2)</vt:lpstr>
      <vt:lpstr>Model iteration vs Data iteration</vt:lpstr>
      <vt:lpstr>Why Continual Learning?</vt:lpstr>
      <vt:lpstr>Continual Learning Challenges</vt:lpstr>
      <vt:lpstr>Continual Learning Challenges(2)</vt:lpstr>
      <vt:lpstr>Continual Learning Challenges(3)</vt:lpstr>
      <vt:lpstr>Continual Learning Challenges(4)</vt:lpstr>
      <vt:lpstr>Four Stages of Continual Learning</vt:lpstr>
      <vt:lpstr>Four Stages of Continual Learning(2)</vt:lpstr>
      <vt:lpstr>Four Stages of Continual Learning(3)</vt:lpstr>
      <vt:lpstr>Four Stages of Continual Learning(4)</vt:lpstr>
      <vt:lpstr>Four Stages of Continual Learning(4)</vt:lpstr>
      <vt:lpstr>Four Stages of Continual Learning(5)</vt:lpstr>
      <vt:lpstr>How Often to Update Your Models?</vt:lpstr>
      <vt:lpstr> Value of data freshness </vt:lpstr>
      <vt:lpstr> Model iteration versus data iteration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255</cp:revision>
  <dcterms:created xsi:type="dcterms:W3CDTF">2018-10-16T06:13:57Z</dcterms:created>
  <dcterms:modified xsi:type="dcterms:W3CDTF">2023-10-05T09:37:59Z</dcterms:modified>
</cp:coreProperties>
</file>

<file path=docProps/thumbnail.jpeg>
</file>